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13.xml" ContentType="application/vnd.openxmlformats-officedocument.presentationml.slide+xml"/>
  <Override PartName="/ppt/slides/slide5.xml" ContentType="application/vnd.openxmlformats-officedocument.presentationml.slide+xml"/>
  <Override PartName="/ppt/slides/slide4.xml" ContentType="application/vnd.openxmlformats-officedocument.presentationml.slide+xml"/>
  <Override PartName="/ppt/slides/slide3.xml" ContentType="application/vnd.openxmlformats-officedocument.presentationml.slide+xml"/>
  <Override PartName="/ppt/slides/slide2.xml" ContentType="application/vnd.openxmlformats-officedocument.presentationml.slide+xml"/>
  <Override PartName="/ppt/slides/slide7.xml" ContentType="application/vnd.openxmlformats-officedocument.presentationml.slide+xml"/>
  <Override PartName="/ppt/slides/slide6.xml" ContentType="application/vnd.openxmlformats-officedocument.presentationml.slide+xml"/>
  <Override PartName="/ppt/slides/slide9.xml" ContentType="application/vnd.openxmlformats-officedocument.presentationml.slide+xml"/>
  <Override PartName="/ppt/slides/slide12.xml" ContentType="application/vnd.openxmlformats-officedocument.presentationml.slide+xml"/>
  <Override PartName="/ppt/slides/slide8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Masters/slideMaster2.xml" ContentType="application/vnd.openxmlformats-officedocument.presentationml.slideMaster+xml"/>
  <Override PartName="/ppt/slideMasters/slideMaster1.xml" ContentType="application/vnd.openxmlformats-officedocument.presentationml.slideMaster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256" r:id="rId3"/>
    <p:sldId id="257" r:id="rId4"/>
    <p:sldId id="267" r:id="rId5"/>
    <p:sldId id="264" r:id="rId6"/>
    <p:sldId id="268" r:id="rId7"/>
    <p:sldId id="277" r:id="rId8"/>
    <p:sldId id="275" r:id="rId9"/>
    <p:sldId id="278" r:id="rId10"/>
    <p:sldId id="262" r:id="rId11"/>
    <p:sldId id="273" r:id="rId12"/>
    <p:sldId id="263" r:id="rId13"/>
    <p:sldId id="270" r:id="rId14"/>
    <p:sldId id="274" r:id="rId15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0" d="100"/>
          <a:sy n="60" d="100"/>
        </p:scale>
        <p:origin x="-2102" y="-581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heme" Target="theme/theme1.xml"/><Relationship Id="rId3" Type="http://schemas.openxmlformats.org/officeDocument/2006/relationships/slide" Target="slides/slide1.xml"/><Relationship Id="rId21" Type="http://schemas.openxmlformats.org/officeDocument/2006/relationships/customXml" Target="../customXml/item2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20" Type="http://schemas.openxmlformats.org/officeDocument/2006/relationships/customXml" Target="../customXml/item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customXml" Target="../customXml/item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19200" y="2209800"/>
            <a:ext cx="7162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3B2977-B28A-4E34-83A7-C212B1FF43A2}" type="datetimeFigureOut">
              <a:rPr lang="en-US" smtClean="0"/>
              <a:t>9/6/2016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C510D-D580-43A2-9ABD-5D3EEA2F3D97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itle Placeholder 1"/>
          <p:cNvSpPr>
            <a:spLocks noGrp="1"/>
          </p:cNvSpPr>
          <p:nvPr>
            <p:ph type="title"/>
          </p:nvPr>
        </p:nvSpPr>
        <p:spPr>
          <a:xfrm>
            <a:off x="1545579" y="76200"/>
            <a:ext cx="7141221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74553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3B2977-B28A-4E34-83A7-C212B1FF43A2}" type="datetimeFigureOut">
              <a:rPr lang="en-US" smtClean="0"/>
              <a:t>9/6/2016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C510D-D580-43A2-9ABD-5D3EEA2F3D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04832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3B2977-B28A-4E34-83A7-C212B1FF43A2}" type="datetimeFigureOut">
              <a:rPr lang="en-US" smtClean="0"/>
              <a:t>9/6/2016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C510D-D580-43A2-9ABD-5D3EEA2F3D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528804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71600"/>
            <a:ext cx="7848600" cy="1927225"/>
          </a:xfrm>
        </p:spPr>
        <p:txBody>
          <a:bodyPr anchor="b">
            <a:noAutofit/>
          </a:bodyPr>
          <a:lstStyle>
            <a:lvl1pPr>
              <a:defRPr sz="5400" cap="all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505200"/>
            <a:ext cx="64008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6/2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FHWA INTERNAL USE ONLY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6AFA4-B865-4C52-9144-5891E637B0B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685800" y="3398520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7045891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6/2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FHWA INTERNAL USE ONLY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6AFA4-B865-4C52-9144-5891E637B0B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040360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362200"/>
            <a:ext cx="7772400" cy="2200275"/>
          </a:xfrm>
        </p:spPr>
        <p:txBody>
          <a:bodyPr anchor="b">
            <a:normAutofit/>
          </a:bodyPr>
          <a:lstStyle>
            <a:lvl1pPr algn="l">
              <a:defRPr sz="48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626864"/>
            <a:ext cx="77724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6/2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FHWA INTERNAL USE ONLY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6AFA4-B865-4C52-9144-5891E637B0B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>
            <a:off x="731520" y="4599432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1965807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6/2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FHWA INTERNAL USE ONLY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6AFA4-B865-4C52-9144-5891E637B0B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498153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lang="en-US" sz="2000" b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88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6/2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FHWA INTERNAL USE ONLY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6AFA4-B865-4C52-9144-5891E637B0B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1" name="Straight Connector 10"/>
          <p:cNvCxnSpPr/>
          <p:nvPr/>
        </p:nvCxnSpPr>
        <p:spPr>
          <a:xfrm rot="5400000">
            <a:off x="2217817" y="4045823"/>
            <a:ext cx="4709160" cy="794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8222836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6/2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FHWA INTERNAL USE ONLY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6AFA4-B865-4C52-9144-5891E637B0B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382520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6/2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FHWA INTERNAL USE ONLY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6AFA4-B865-4C52-9144-5891E637B0B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663268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080"/>
            <a:ext cx="2139696" cy="1261872"/>
          </a:xfrm>
        </p:spPr>
        <p:txBody>
          <a:bodyPr anchor="b">
            <a:no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1800" y="792080"/>
            <a:ext cx="5715000" cy="55778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2130552"/>
            <a:ext cx="2139696" cy="424361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6/2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FHWA INTERNAL USE ONLY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6AFA4-B865-4C52-9144-5891E637B0B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 rot="5400000">
            <a:off x="-13116" y="3580206"/>
            <a:ext cx="557784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562664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3B2977-B28A-4E34-83A7-C212B1FF43A2}" type="datetimeFigureOut">
              <a:rPr lang="en-US" smtClean="0"/>
              <a:t>9/6/2016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C510D-D580-43A2-9ABD-5D3EEA2F3D97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itle Placeholder 1"/>
          <p:cNvSpPr>
            <a:spLocks noGrp="1"/>
          </p:cNvSpPr>
          <p:nvPr>
            <p:ph type="title"/>
          </p:nvPr>
        </p:nvSpPr>
        <p:spPr>
          <a:xfrm>
            <a:off x="1545579" y="76200"/>
            <a:ext cx="7141221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940045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480"/>
            <a:ext cx="2142680" cy="126492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58610" y="838201"/>
            <a:ext cx="5904390" cy="5500456"/>
          </a:xfrm>
          <a:solidFill>
            <a:schemeClr val="bg2"/>
          </a:solidFill>
          <a:ln w="76200">
            <a:solidFill>
              <a:srgbClr val="FFFFFF"/>
            </a:solidFill>
            <a:miter lim="800000"/>
          </a:ln>
          <a:effectLst>
            <a:outerShdw blurRad="50800" dist="12700" dir="5400000" algn="t" rotWithShape="0">
              <a:prstClr val="black">
                <a:alpha val="59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133600"/>
            <a:ext cx="2139696" cy="424281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6/2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FHWA INTERNAL USE ONLY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6AFA4-B865-4C52-9144-5891E637B0B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118766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6/2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FHWA INTERNAL USE ONLY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6AFA4-B865-4C52-9144-5891E637B0B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094859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09600"/>
            <a:ext cx="2057400" cy="5867400"/>
          </a:xfrm>
        </p:spPr>
        <p:txBody>
          <a:bodyPr vert="eaVert" anchor="b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6019800" cy="5867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6/2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FHWA INTERNAL USE ONLY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6AFA4-B865-4C52-9144-5891E637B0B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927074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0" y="4048125"/>
            <a:ext cx="7010400" cy="1362075"/>
          </a:xfrm>
          <a:solidFill>
            <a:schemeClr val="bg1"/>
          </a:solidFill>
        </p:spPr>
        <p:txBody>
          <a:bodyPr anchor="t"/>
          <a:lstStyle>
            <a:lvl1pPr algn="l">
              <a:defRPr sz="4000" b="1" cap="all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4000" y="2219325"/>
            <a:ext cx="6934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3B2977-B28A-4E34-83A7-C212B1FF43A2}" type="datetimeFigureOut">
              <a:rPr lang="en-US" smtClean="0"/>
              <a:t>9/6/2016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C510D-D580-43A2-9ABD-5D3EEA2F3D97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itle Placeholder 1"/>
          <p:cNvSpPr txBox="1">
            <a:spLocks/>
          </p:cNvSpPr>
          <p:nvPr userDrawn="1"/>
        </p:nvSpPr>
        <p:spPr>
          <a:xfrm>
            <a:off x="1545579" y="76200"/>
            <a:ext cx="7141221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65176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5400" y="2209800"/>
            <a:ext cx="3657600" cy="3886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29200" y="2209800"/>
            <a:ext cx="3962400" cy="3886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3B2977-B28A-4E34-83A7-C212B1FF43A2}" type="datetimeFigureOut">
              <a:rPr lang="en-US" smtClean="0"/>
              <a:t>9/6/2016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C510D-D580-43A2-9ABD-5D3EEA2F3D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68878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19199" y="2197438"/>
            <a:ext cx="3451927" cy="60960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19200" y="2959438"/>
            <a:ext cx="3429000" cy="290796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29200" y="2197438"/>
            <a:ext cx="33559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29200" y="2971800"/>
            <a:ext cx="3355975" cy="28956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3B2977-B28A-4E34-83A7-C212B1FF43A2}" type="datetimeFigureOut">
              <a:rPr lang="en-US" smtClean="0"/>
              <a:t>9/6/2016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C510D-D580-43A2-9ABD-5D3EEA2F3D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26501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3B2977-B28A-4E34-83A7-C212B1FF43A2}" type="datetimeFigureOut">
              <a:rPr lang="en-US" smtClean="0"/>
              <a:t>9/6/2016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C510D-D580-43A2-9ABD-5D3EEA2F3D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56720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3B2977-B28A-4E34-83A7-C212B1FF43A2}" type="datetimeFigureOut">
              <a:rPr lang="en-US" smtClean="0"/>
              <a:t>9/6/2016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C510D-D580-43A2-9ABD-5D3EEA2F3D97}" type="slidenum">
              <a:rPr lang="en-US" smtClean="0"/>
              <a:t>‹#›</a:t>
            </a:fld>
            <a:endParaRPr lang="en-US"/>
          </a:p>
        </p:txBody>
      </p:sp>
      <p:sp>
        <p:nvSpPr>
          <p:cNvPr id="5" name="Title Placeholder 1"/>
          <p:cNvSpPr>
            <a:spLocks noGrp="1"/>
          </p:cNvSpPr>
          <p:nvPr>
            <p:ph type="title"/>
          </p:nvPr>
        </p:nvSpPr>
        <p:spPr>
          <a:xfrm>
            <a:off x="1545579" y="76200"/>
            <a:ext cx="7141221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7169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255837"/>
            <a:ext cx="5111750" cy="35353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255837"/>
            <a:ext cx="3008313" cy="35353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3B2977-B28A-4E34-83A7-C212B1FF43A2}" type="datetimeFigureOut">
              <a:rPr lang="en-US" smtClean="0"/>
              <a:t>9/6/2016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C510D-D580-43A2-9ABD-5D3EEA2F3D97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Placeholder 1"/>
          <p:cNvSpPr>
            <a:spLocks noGrp="1"/>
          </p:cNvSpPr>
          <p:nvPr>
            <p:ph type="title"/>
          </p:nvPr>
        </p:nvSpPr>
        <p:spPr>
          <a:xfrm>
            <a:off x="1545579" y="76200"/>
            <a:ext cx="7141221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70374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5105400"/>
            <a:ext cx="5486400" cy="566738"/>
          </a:xfrm>
        </p:spPr>
        <p:txBody>
          <a:bodyPr anchor="b"/>
          <a:lstStyle>
            <a:lvl1pPr algn="l">
              <a:defRPr sz="2000" b="1">
                <a:solidFill>
                  <a:schemeClr val="accent3">
                    <a:lumMod val="50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2209800"/>
            <a:ext cx="5486400" cy="2974974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791200"/>
            <a:ext cx="5486400" cy="423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3B2977-B28A-4E34-83A7-C212B1FF43A2}" type="datetimeFigureOut">
              <a:rPr lang="en-US" smtClean="0"/>
              <a:t>9/6/2016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C510D-D580-43A2-9ABD-5D3EEA2F3D97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Placeholder 1"/>
          <p:cNvSpPr txBox="1">
            <a:spLocks/>
          </p:cNvSpPr>
          <p:nvPr userDrawn="1"/>
        </p:nvSpPr>
        <p:spPr>
          <a:xfrm>
            <a:off x="1545579" y="76200"/>
            <a:ext cx="7141221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21277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545579" y="76200"/>
            <a:ext cx="7141221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19200" y="2209800"/>
            <a:ext cx="7162800" cy="4038600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438400" y="6324600"/>
            <a:ext cx="1066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fld id="{163B2977-B28A-4E34-83A7-C212B1FF43A2}" type="datetimeFigureOut">
              <a:rPr lang="en-US" smtClean="0"/>
              <a:pPr/>
              <a:t>9/6/2016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57600" y="6324600"/>
            <a:ext cx="259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324600" y="632460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964C510D-D580-43A2-9ABD-5D3EEA2F3D9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95433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lang="en-US" sz="4400" kern="1200" dirty="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20786"/>
            <a:ext cx="9144000" cy="228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87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3657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18288"/>
            <a:ext cx="28956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r>
              <a:rPr lang="en-US" dirty="0" smtClean="0"/>
              <a:t>6/2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29000" y="18288"/>
            <a:ext cx="4114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FFFFF"/>
                </a:solidFill>
              </a:defRPr>
            </a:lvl1pPr>
          </a:lstStyle>
          <a:p>
            <a:r>
              <a:rPr lang="en-US" dirty="0" smtClean="0"/>
              <a:t>FHWA INTERNAL USE ONLY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18288"/>
            <a:ext cx="1066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1">
                <a:solidFill>
                  <a:srgbClr val="FFFFFF"/>
                </a:solidFill>
              </a:defRPr>
            </a:lvl1pPr>
          </a:lstStyle>
          <a:p>
            <a:fld id="{5756AFA4-B865-4C52-9144-5891E637B0B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27435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defTabSz="914400" rtl="0" eaLnBrk="1" latinLnBrk="0" hangingPunct="1">
        <a:spcBef>
          <a:spcPct val="0"/>
        </a:spcBef>
        <a:buNone/>
        <a:defRPr sz="4000" kern="1200" spc="-1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3716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1066800" y="2895600"/>
            <a:ext cx="7162800" cy="1752600"/>
          </a:xfrm>
        </p:spPr>
        <p:txBody>
          <a:bodyPr>
            <a:normAutofit fontScale="92500" lnSpcReduction="10000"/>
          </a:bodyPr>
          <a:lstStyle/>
          <a:p>
            <a:r>
              <a:rPr lang="en-US" sz="4400" i="1" dirty="0" smtClean="0"/>
              <a:t>FHWA </a:t>
            </a:r>
          </a:p>
          <a:p>
            <a:r>
              <a:rPr lang="en-US" dirty="0" smtClean="0"/>
              <a:t>Steve Mills</a:t>
            </a:r>
          </a:p>
          <a:p>
            <a:r>
              <a:rPr lang="en-US" dirty="0" smtClean="0"/>
              <a:t>Assistant Division Administrator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90879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1295400" y="-76200"/>
            <a:ext cx="6934200" cy="1470025"/>
          </a:xfrm>
        </p:spPr>
        <p:txBody>
          <a:bodyPr/>
          <a:lstStyle/>
          <a:p>
            <a:r>
              <a:rPr lang="en-US" dirty="0" smtClean="0"/>
              <a:t>Topics</a:t>
            </a: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1752600" y="2209800"/>
            <a:ext cx="7162800" cy="3124200"/>
          </a:xfrm>
        </p:spPr>
        <p:txBody>
          <a:bodyPr>
            <a:normAutofit/>
          </a:bodyPr>
          <a:lstStyle/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dirty="0" smtClean="0"/>
              <a:t>FHWA staff assignments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dirty="0" smtClean="0"/>
              <a:t>EDC-4 </a:t>
            </a:r>
            <a:r>
              <a:rPr lang="en-US" dirty="0"/>
              <a:t>initiatives being considered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b="1" dirty="0"/>
              <a:t>Status of Transportation Performance Management / Measures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99120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3"/>
          <p:cNvSpPr txBox="1">
            <a:spLocks/>
          </p:cNvSpPr>
          <p:nvPr/>
        </p:nvSpPr>
        <p:spPr>
          <a:xfrm>
            <a:off x="1295400" y="-76200"/>
            <a:ext cx="693420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lang="en-US" sz="4400" kern="120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Transportation Performance </a:t>
            </a:r>
            <a:r>
              <a:rPr lang="en-US" dirty="0" smtClean="0"/>
              <a:t>Measures</a:t>
            </a: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647336"/>
            <a:ext cx="7239000" cy="5041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627429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81000" y="304800"/>
            <a:ext cx="7620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solidFill>
                  <a:srgbClr val="FF0000"/>
                </a:solidFill>
              </a:rPr>
              <a:t>FHWA</a:t>
            </a:r>
            <a:r>
              <a:rPr lang="en-US" sz="4400" b="1" dirty="0" smtClean="0">
                <a:solidFill>
                  <a:prstClr val="black"/>
                </a:solidFill>
              </a:rPr>
              <a:t> </a:t>
            </a:r>
            <a:r>
              <a:rPr lang="en-US" sz="3600" b="1" dirty="0" smtClean="0">
                <a:solidFill>
                  <a:prstClr val="black"/>
                </a:solidFill>
              </a:rPr>
              <a:t>PM Rulemaking Schedule</a:t>
            </a:r>
            <a:endParaRPr lang="en-US" b="1" dirty="0">
              <a:solidFill>
                <a:srgbClr val="FF0000"/>
              </a:solidFill>
            </a:endParaRPr>
          </a:p>
        </p:txBody>
      </p:sp>
      <p:graphicFrame>
        <p:nvGraphicFramePr>
          <p:cNvPr id="8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16610100"/>
              </p:ext>
            </p:extLst>
          </p:nvPr>
        </p:nvGraphicFramePr>
        <p:xfrm>
          <a:off x="381000" y="1049776"/>
          <a:ext cx="8381999" cy="5760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27366"/>
                <a:gridCol w="1886262"/>
                <a:gridCol w="1988379"/>
                <a:gridCol w="2079992"/>
              </a:tblGrid>
              <a:tr h="811129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Performance </a:t>
                      </a:r>
                    </a:p>
                    <a:p>
                      <a:pPr algn="ctr"/>
                      <a:r>
                        <a:rPr lang="en-US" sz="2400" dirty="0" smtClean="0"/>
                        <a:t>Area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NPRM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Comments Due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Final Rule</a:t>
                      </a:r>
                      <a:endParaRPr lang="en-US" sz="2400" dirty="0"/>
                    </a:p>
                  </a:txBody>
                  <a:tcPr/>
                </a:tc>
              </a:tr>
              <a:tr h="630878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Safety Performance Measures</a:t>
                      </a:r>
                      <a:endParaRPr lang="en-US" sz="18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chemeClr val="tx1"/>
                          </a:solidFill>
                        </a:rPr>
                        <a:t>March 11, </a:t>
                      </a:r>
                      <a:r>
                        <a:rPr lang="en-US" sz="1800" baseline="0" dirty="0" smtClean="0">
                          <a:solidFill>
                            <a:schemeClr val="tx1"/>
                          </a:solidFill>
                        </a:rPr>
                        <a:t>2014</a:t>
                      </a:r>
                      <a:endParaRPr 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u="sng" dirty="0" smtClean="0">
                          <a:solidFill>
                            <a:schemeClr val="tx1"/>
                          </a:solidFill>
                        </a:rPr>
                        <a:t>Closed</a:t>
                      </a:r>
                      <a:r>
                        <a:rPr lang="en-US" sz="1800" dirty="0" smtClean="0">
                          <a:solidFill>
                            <a:schemeClr val="tx1"/>
                          </a:solidFill>
                        </a:rPr>
                        <a:t> June 30, 2014</a:t>
                      </a:r>
                      <a:endParaRPr 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8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Published</a:t>
                      </a:r>
                    </a:p>
                    <a:p>
                      <a:pPr marL="0" algn="ctr" defTabSz="914400" rtl="0" eaLnBrk="1" latinLnBrk="0" hangingPunct="1"/>
                      <a:r>
                        <a:rPr lang="en-US" sz="18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March 15, </a:t>
                      </a:r>
                      <a:r>
                        <a:rPr lang="en-US" sz="18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2016</a:t>
                      </a:r>
                      <a:endParaRPr lang="en-US" sz="18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</a:tr>
              <a:tr h="630878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Highway Safety Improvement Program</a:t>
                      </a:r>
                      <a:endParaRPr lang="en-US" sz="18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chemeClr val="tx1"/>
                          </a:solidFill>
                        </a:rPr>
                        <a:t>March 28, 2014</a:t>
                      </a:r>
                      <a:endParaRPr 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u="sng" dirty="0" smtClean="0">
                          <a:solidFill>
                            <a:schemeClr val="tx1"/>
                          </a:solidFill>
                        </a:rPr>
                        <a:t>Closed</a:t>
                      </a:r>
                      <a:r>
                        <a:rPr lang="en-US" sz="1800" dirty="0" smtClean="0">
                          <a:solidFill>
                            <a:schemeClr val="tx1"/>
                          </a:solidFill>
                        </a:rPr>
                        <a:t> June 30, 2014</a:t>
                      </a:r>
                      <a:endParaRPr 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Published</a:t>
                      </a:r>
                    </a:p>
                    <a:p>
                      <a:pPr marL="0" algn="ctr" defTabSz="914400" rtl="0" eaLnBrk="1" latinLnBrk="0" hangingPunct="1"/>
                      <a:r>
                        <a:rPr lang="en-US" sz="18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March 15, </a:t>
                      </a:r>
                      <a:r>
                        <a:rPr lang="en-US" sz="18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2016</a:t>
                      </a:r>
                      <a:endParaRPr lang="en-US" sz="18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</a:tr>
              <a:tr h="901254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Statewide and Metro Planning; Non-Metro Planning</a:t>
                      </a:r>
                      <a:endParaRPr lang="en-US" sz="1800" b="1" dirty="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aseline="0" dirty="0" smtClean="0">
                          <a:solidFill>
                            <a:schemeClr val="tx1"/>
                          </a:solidFill>
                        </a:rPr>
                        <a:t>June 2, 2014</a:t>
                      </a:r>
                      <a:endParaRPr 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u="sng" dirty="0" smtClean="0">
                          <a:solidFill>
                            <a:schemeClr val="tx1"/>
                          </a:solidFill>
                        </a:rPr>
                        <a:t>Closed</a:t>
                      </a:r>
                      <a:r>
                        <a:rPr lang="en-US" sz="1800" dirty="0" smtClean="0">
                          <a:solidFill>
                            <a:schemeClr val="tx1"/>
                          </a:solidFill>
                        </a:rPr>
                        <a:t> October 2, 2014</a:t>
                      </a:r>
                      <a:endParaRPr 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aseline="0" dirty="0" smtClean="0">
                          <a:solidFill>
                            <a:schemeClr val="tx1"/>
                          </a:solidFill>
                        </a:rPr>
                        <a:t>Published </a:t>
                      </a:r>
                      <a:br>
                        <a:rPr lang="en-US" sz="1800" baseline="0" dirty="0" smtClean="0">
                          <a:solidFill>
                            <a:schemeClr val="tx1"/>
                          </a:solidFill>
                        </a:rPr>
                      </a:br>
                      <a:r>
                        <a:rPr lang="en-US" sz="1800" dirty="0" smtClean="0">
                          <a:solidFill>
                            <a:schemeClr val="tx1"/>
                          </a:solidFill>
                        </a:rPr>
                        <a:t>May 27, 2016</a:t>
                      </a:r>
                    </a:p>
                  </a:txBody>
                  <a:tcPr anchor="ctr"/>
                </a:tc>
              </a:tr>
              <a:tr h="630878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Pavement and Bridge Performance Measures</a:t>
                      </a:r>
                      <a:endParaRPr lang="en-US" sz="18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chemeClr val="tx1"/>
                          </a:solidFill>
                        </a:rPr>
                        <a:t>January</a:t>
                      </a:r>
                      <a:r>
                        <a:rPr lang="en-US" sz="1800" baseline="0" dirty="0" smtClean="0">
                          <a:solidFill>
                            <a:schemeClr val="tx1"/>
                          </a:solidFill>
                        </a:rPr>
                        <a:t> 5, </a:t>
                      </a:r>
                      <a:r>
                        <a:rPr lang="en-US" sz="1800" dirty="0" smtClean="0">
                          <a:solidFill>
                            <a:schemeClr val="tx1"/>
                          </a:solidFill>
                        </a:rPr>
                        <a:t>2015</a:t>
                      </a:r>
                      <a:endParaRPr 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u="sng" dirty="0" smtClean="0">
                          <a:solidFill>
                            <a:schemeClr val="tx1"/>
                          </a:solidFill>
                        </a:rPr>
                        <a:t>Closed</a:t>
                      </a:r>
                      <a:endParaRPr lang="en-US" sz="1800" u="sng" baseline="0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r>
                        <a:rPr lang="en-US" sz="1800" baseline="0" dirty="0" smtClean="0">
                          <a:solidFill>
                            <a:schemeClr val="tx1"/>
                          </a:solidFill>
                        </a:rPr>
                        <a:t>May 8, 2015</a:t>
                      </a:r>
                      <a:endParaRPr 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>
                          <a:solidFill>
                            <a:schemeClr val="tx1"/>
                          </a:solidFill>
                        </a:rPr>
                        <a:t>Anticipated </a:t>
                      </a:r>
                      <a:br>
                        <a:rPr lang="en-US" sz="1800" dirty="0" smtClean="0">
                          <a:solidFill>
                            <a:schemeClr val="tx1"/>
                          </a:solidFill>
                        </a:rPr>
                      </a:br>
                      <a:r>
                        <a:rPr lang="en-US" sz="1800" dirty="0" smtClean="0">
                          <a:solidFill>
                            <a:schemeClr val="tx1"/>
                          </a:solidFill>
                        </a:rPr>
                        <a:t>November 2016</a:t>
                      </a:r>
                    </a:p>
                  </a:txBody>
                  <a:tcPr anchor="ctr"/>
                </a:tc>
              </a:tr>
              <a:tr h="630878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Highway</a:t>
                      </a:r>
                      <a:r>
                        <a:rPr lang="en-US" sz="1800" baseline="0" dirty="0" smtClean="0"/>
                        <a:t> </a:t>
                      </a:r>
                      <a:r>
                        <a:rPr lang="en-US" sz="1800" dirty="0" smtClean="0"/>
                        <a:t>Asset Management Plan</a:t>
                      </a:r>
                      <a:endParaRPr lang="en-US" sz="18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chemeClr val="tx1"/>
                          </a:solidFill>
                        </a:rPr>
                        <a:t>February 20, 2015</a:t>
                      </a:r>
                      <a:endParaRPr 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u="sng" dirty="0" smtClean="0">
                          <a:solidFill>
                            <a:schemeClr val="tx1"/>
                          </a:solidFill>
                        </a:rPr>
                        <a:t>Closed</a:t>
                      </a:r>
                      <a:r>
                        <a:rPr lang="en-US" sz="180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</a:p>
                    <a:p>
                      <a:pPr algn="ctr"/>
                      <a:r>
                        <a:rPr lang="en-US" sz="1800" dirty="0" smtClean="0">
                          <a:solidFill>
                            <a:schemeClr val="tx1"/>
                          </a:solidFill>
                        </a:rPr>
                        <a:t>May 29, 2015</a:t>
                      </a:r>
                      <a:endParaRPr 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>
                          <a:solidFill>
                            <a:schemeClr val="tx1"/>
                          </a:solidFill>
                        </a:rPr>
                        <a:t>Anticipated </a:t>
                      </a:r>
                      <a:br>
                        <a:rPr lang="en-US" sz="1800" dirty="0" smtClean="0">
                          <a:solidFill>
                            <a:schemeClr val="tx1"/>
                          </a:solidFill>
                        </a:rPr>
                      </a:br>
                      <a:r>
                        <a:rPr lang="en-US" sz="1800" dirty="0" smtClean="0">
                          <a:solidFill>
                            <a:schemeClr val="tx1"/>
                          </a:solidFill>
                        </a:rPr>
                        <a:t>November 2016</a:t>
                      </a:r>
                    </a:p>
                  </a:txBody>
                  <a:tcPr anchor="ctr"/>
                </a:tc>
              </a:tr>
              <a:tr h="901254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chemeClr val="tx1"/>
                          </a:solidFill>
                        </a:rPr>
                        <a:t>Performance of the NHS, Freight, and CMAQ</a:t>
                      </a:r>
                      <a:r>
                        <a:rPr lang="en-US" sz="1800" baseline="0" dirty="0" smtClean="0">
                          <a:solidFill>
                            <a:schemeClr val="tx1"/>
                          </a:solidFill>
                        </a:rPr>
                        <a:t> Measures</a:t>
                      </a:r>
                      <a:endParaRPr lang="en-US" sz="18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aseline="0" dirty="0" smtClean="0">
                          <a:solidFill>
                            <a:schemeClr val="tx1"/>
                          </a:solidFill>
                        </a:rPr>
                        <a:t>April 22</a:t>
                      </a:r>
                      <a:r>
                        <a:rPr lang="en-US" sz="1800" dirty="0" smtClean="0">
                          <a:solidFill>
                            <a:schemeClr val="tx1"/>
                          </a:solidFill>
                        </a:rPr>
                        <a:t>, </a:t>
                      </a:r>
                      <a:r>
                        <a:rPr lang="en-US" sz="1800" baseline="0" dirty="0" smtClean="0">
                          <a:solidFill>
                            <a:schemeClr val="tx1"/>
                          </a:solidFill>
                        </a:rPr>
                        <a:t>2016</a:t>
                      </a:r>
                      <a:endParaRPr 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u="sng" dirty="0" smtClean="0">
                          <a:solidFill>
                            <a:schemeClr val="tx1"/>
                          </a:solidFill>
                        </a:rPr>
                        <a:t>Closed</a:t>
                      </a:r>
                      <a:r>
                        <a:rPr lang="en-US" sz="1800" u="none" baseline="0" dirty="0" smtClean="0">
                          <a:solidFill>
                            <a:schemeClr val="tx1"/>
                          </a:solidFill>
                        </a:rPr>
                        <a:t/>
                      </a:r>
                      <a:br>
                        <a:rPr lang="en-US" sz="1800" u="none" baseline="0" dirty="0" smtClean="0">
                          <a:solidFill>
                            <a:schemeClr val="tx1"/>
                          </a:solidFill>
                        </a:rPr>
                      </a:br>
                      <a:r>
                        <a:rPr lang="en-US" sz="1800" u="none" baseline="0" dirty="0" smtClean="0">
                          <a:solidFill>
                            <a:schemeClr val="tx1"/>
                          </a:solidFill>
                        </a:rPr>
                        <a:t>August  2016</a:t>
                      </a:r>
                      <a:endParaRPr lang="en-US" sz="1800" b="1" i="1" u="none" strike="sngStrike" baseline="0" dirty="0" smtClean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chemeClr val="tx1"/>
                          </a:solidFill>
                        </a:rPr>
                        <a:t>TBD</a:t>
                      </a:r>
                      <a:endParaRPr 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grpSp>
        <p:nvGrpSpPr>
          <p:cNvPr id="9" name="Group 8"/>
          <p:cNvGrpSpPr/>
          <p:nvPr/>
        </p:nvGrpSpPr>
        <p:grpSpPr>
          <a:xfrm>
            <a:off x="603925" y="76200"/>
            <a:ext cx="3049055" cy="228600"/>
            <a:chOff x="603925" y="76200"/>
            <a:chExt cx="3049055" cy="228600"/>
          </a:xfrm>
        </p:grpSpPr>
        <p:pic>
          <p:nvPicPr>
            <p:cNvPr id="10" name="Picture 9" descr="H:\FHWA Graphics\White\FHWA_vertical_96dpi_300_wht.png"/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63103" b="64354"/>
            <a:stretch/>
          </p:blipFill>
          <p:spPr bwMode="auto">
            <a:xfrm>
              <a:off x="603925" y="76200"/>
              <a:ext cx="234275" cy="22859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11" name="Group 10"/>
            <p:cNvGrpSpPr>
              <a:grpSpLocks noChangeAspect="1"/>
            </p:cNvGrpSpPr>
            <p:nvPr/>
          </p:nvGrpSpPr>
          <p:grpSpPr>
            <a:xfrm>
              <a:off x="891301" y="95546"/>
              <a:ext cx="2761679" cy="209254"/>
              <a:chOff x="342501" y="1469054"/>
              <a:chExt cx="5753499" cy="435946"/>
            </a:xfrm>
          </p:grpSpPr>
          <p:pic>
            <p:nvPicPr>
              <p:cNvPr id="12" name="Picture 9" descr="H:\FHWA Graphics\White\FHWA_vertical_96dpi_600_wht.png"/>
              <p:cNvPicPr>
                <a:picLocks noChangeAspect="1" noChangeArrowheads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74813" b="10059"/>
              <a:stretch/>
            </p:blipFill>
            <p:spPr bwMode="auto">
              <a:xfrm>
                <a:off x="342501" y="1469054"/>
                <a:ext cx="2857899" cy="43594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3" name="Picture 10" descr="H:\FHWA Graphics\White\FHWA_vertical_96dpi_600_wht.png"/>
              <p:cNvPicPr>
                <a:picLocks noChangeAspect="1" noChangeArrowheads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89572"/>
              <a:stretch/>
            </p:blipFill>
            <p:spPr bwMode="auto">
              <a:xfrm>
                <a:off x="3238101" y="1528295"/>
                <a:ext cx="2857899" cy="30050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</p:grpSp>
    </p:spTree>
    <p:extLst>
      <p:ext uri="{BB962C8B-B14F-4D97-AF65-F5344CB8AC3E}">
        <p14:creationId xmlns:p14="http://schemas.microsoft.com/office/powerpoint/2010/main" val="7864840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56252" y="291867"/>
            <a:ext cx="685177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smtClean="0">
                <a:solidFill>
                  <a:srgbClr val="FF0000"/>
                </a:solidFill>
              </a:rPr>
              <a:t>QUESTIONS?</a:t>
            </a:r>
            <a:r>
              <a:rPr lang="en-US" sz="4800" b="1" dirty="0" smtClean="0">
                <a:solidFill>
                  <a:srgbClr val="FF0000"/>
                </a:solidFill>
              </a:rPr>
              <a:t>   </a:t>
            </a:r>
          </a:p>
          <a:p>
            <a:endParaRPr lang="en-US" b="1" dirty="0">
              <a:solidFill>
                <a:srgbClr val="FF0000"/>
              </a:solidFill>
            </a:endParaRPr>
          </a:p>
        </p:txBody>
      </p:sp>
      <p:pic>
        <p:nvPicPr>
          <p:cNvPr id="8196" name="Picture 4" descr="C:\Users\bernadette.dupont\AppData\Local\Microsoft\Windows\Temporary Internet Files\Content.IE5\30C3K2A5\5471047557_4dc13f5376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67" y="2451925"/>
            <a:ext cx="4394200" cy="4394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927600" y="1752600"/>
            <a:ext cx="3985685" cy="21852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800" b="1" dirty="0" smtClean="0"/>
              <a:t>Steve Mills</a:t>
            </a:r>
          </a:p>
          <a:p>
            <a:pPr algn="r"/>
            <a:r>
              <a:rPr lang="en-US" dirty="0" smtClean="0"/>
              <a:t>US Department of Transportation</a:t>
            </a:r>
          </a:p>
          <a:p>
            <a:pPr algn="r"/>
            <a:r>
              <a:rPr lang="en-US" dirty="0" smtClean="0"/>
              <a:t>Federal Highway Administration – KY</a:t>
            </a:r>
          </a:p>
          <a:p>
            <a:pPr algn="r"/>
            <a:r>
              <a:rPr lang="en-US" dirty="0" smtClean="0"/>
              <a:t>330 West Broadway</a:t>
            </a:r>
          </a:p>
          <a:p>
            <a:pPr algn="r"/>
            <a:r>
              <a:rPr lang="en-US" dirty="0" smtClean="0"/>
              <a:t>Frankfort, KY  40601-1981</a:t>
            </a:r>
          </a:p>
          <a:p>
            <a:pPr algn="r"/>
            <a:r>
              <a:rPr lang="en-US" dirty="0" smtClean="0"/>
              <a:t>Steve.Mills@dot.gov</a:t>
            </a:r>
          </a:p>
          <a:p>
            <a:pPr algn="r"/>
            <a:r>
              <a:rPr lang="en-US" dirty="0" smtClean="0"/>
              <a:t>(502) 223-6723</a:t>
            </a:r>
          </a:p>
        </p:txBody>
      </p:sp>
      <p:cxnSp>
        <p:nvCxnSpPr>
          <p:cNvPr id="6" name="Straight Connector 5"/>
          <p:cNvCxnSpPr/>
          <p:nvPr/>
        </p:nvCxnSpPr>
        <p:spPr>
          <a:xfrm flipV="1">
            <a:off x="165884" y="1128882"/>
            <a:ext cx="8754650" cy="59378"/>
          </a:xfrm>
          <a:prstGeom prst="line">
            <a:avLst/>
          </a:prstGeom>
          <a:ln w="508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Group 7"/>
          <p:cNvGrpSpPr/>
          <p:nvPr/>
        </p:nvGrpSpPr>
        <p:grpSpPr>
          <a:xfrm>
            <a:off x="603925" y="76200"/>
            <a:ext cx="3049055" cy="228600"/>
            <a:chOff x="603925" y="76200"/>
            <a:chExt cx="3049055" cy="228600"/>
          </a:xfrm>
        </p:grpSpPr>
        <p:pic>
          <p:nvPicPr>
            <p:cNvPr id="9" name="Picture 8" descr="H:\FHWA Graphics\White\FHWA_vertical_96dpi_300_wht.png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63103" b="64354"/>
            <a:stretch/>
          </p:blipFill>
          <p:spPr bwMode="auto">
            <a:xfrm>
              <a:off x="603925" y="76200"/>
              <a:ext cx="234275" cy="22859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10" name="Group 9"/>
            <p:cNvGrpSpPr>
              <a:grpSpLocks noChangeAspect="1"/>
            </p:cNvGrpSpPr>
            <p:nvPr/>
          </p:nvGrpSpPr>
          <p:grpSpPr>
            <a:xfrm>
              <a:off x="891301" y="95546"/>
              <a:ext cx="2761679" cy="209254"/>
              <a:chOff x="342501" y="1469054"/>
              <a:chExt cx="5753499" cy="435946"/>
            </a:xfrm>
          </p:grpSpPr>
          <p:pic>
            <p:nvPicPr>
              <p:cNvPr id="11" name="Picture 10" descr="H:\FHWA Graphics\White\FHWA_vertical_96dpi_600_wht.png"/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74813" b="10059"/>
              <a:stretch/>
            </p:blipFill>
            <p:spPr bwMode="auto">
              <a:xfrm>
                <a:off x="342501" y="1469054"/>
                <a:ext cx="2857899" cy="43594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2" name="Picture 11" descr="H:\FHWA Graphics\White\FHWA_vertical_96dpi_600_wht.png"/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89572"/>
              <a:stretch/>
            </p:blipFill>
            <p:spPr bwMode="auto">
              <a:xfrm>
                <a:off x="3238101" y="1528295"/>
                <a:ext cx="2857899" cy="30050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</p:grpSp>
    </p:spTree>
    <p:extLst>
      <p:ext uri="{BB962C8B-B14F-4D97-AF65-F5344CB8AC3E}">
        <p14:creationId xmlns:p14="http://schemas.microsoft.com/office/powerpoint/2010/main" val="3119193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1295400" y="-76200"/>
            <a:ext cx="6934200" cy="1470025"/>
          </a:xfrm>
        </p:spPr>
        <p:txBody>
          <a:bodyPr/>
          <a:lstStyle/>
          <a:p>
            <a:r>
              <a:rPr lang="en-US" dirty="0" smtClean="0"/>
              <a:t>Topics</a:t>
            </a: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1752600" y="2209800"/>
            <a:ext cx="7162800" cy="3124200"/>
          </a:xfrm>
        </p:spPr>
        <p:txBody>
          <a:bodyPr>
            <a:normAutofit/>
          </a:bodyPr>
          <a:lstStyle/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b="1" dirty="0" smtClean="0"/>
              <a:t>FHWA staff </a:t>
            </a:r>
            <a:r>
              <a:rPr lang="en-US" b="1" dirty="0" smtClean="0"/>
              <a:t>assignments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dirty="0" smtClean="0"/>
              <a:t>FHWA Process reviews</a:t>
            </a:r>
            <a:endParaRPr lang="en-US" dirty="0" smtClean="0"/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dirty="0" smtClean="0"/>
              <a:t>EDC-4 </a:t>
            </a:r>
            <a:r>
              <a:rPr lang="en-US" dirty="0"/>
              <a:t>initiatives being considered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dirty="0"/>
              <a:t>Status of Transportation Performance Management / Measures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37751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533400" y="1676400"/>
            <a:ext cx="8382000" cy="4343400"/>
          </a:xfrm>
        </p:spPr>
        <p:txBody>
          <a:bodyPr>
            <a:normAutofit fontScale="85000" lnSpcReduction="20000"/>
          </a:bodyPr>
          <a:lstStyle/>
          <a:p>
            <a:pPr algn="l"/>
            <a:r>
              <a:rPr lang="en-US" dirty="0" smtClean="0"/>
              <a:t>David </a:t>
            </a:r>
            <a:r>
              <a:rPr lang="en-US" dirty="0"/>
              <a:t>Whitworth – (502) </a:t>
            </a:r>
            <a:r>
              <a:rPr lang="en-US" dirty="0" smtClean="0"/>
              <a:t>223-6741</a:t>
            </a:r>
          </a:p>
          <a:p>
            <a:pPr lvl="1" algn="l"/>
            <a:r>
              <a:rPr lang="en-US" sz="3200" dirty="0" smtClean="0"/>
              <a:t>Project Delivery Team Leader &amp; ROW Officer </a:t>
            </a:r>
            <a:endParaRPr lang="en-US" sz="3200" dirty="0"/>
          </a:p>
          <a:p>
            <a:pPr algn="l"/>
            <a:r>
              <a:rPr lang="en-US" dirty="0" smtClean="0"/>
              <a:t>Duane </a:t>
            </a:r>
            <a:r>
              <a:rPr lang="en-US" dirty="0"/>
              <a:t>Thomas – (502) 223-6749</a:t>
            </a:r>
          </a:p>
          <a:p>
            <a:pPr lvl="1" algn="l"/>
            <a:r>
              <a:rPr lang="en-US" sz="3200" dirty="0"/>
              <a:t>Districts </a:t>
            </a:r>
            <a:r>
              <a:rPr lang="en-US" sz="3200" dirty="0" smtClean="0"/>
              <a:t>1 </a:t>
            </a:r>
            <a:r>
              <a:rPr lang="en-US" sz="3200" dirty="0"/>
              <a:t>and </a:t>
            </a:r>
            <a:r>
              <a:rPr lang="en-US" sz="3200" dirty="0" smtClean="0"/>
              <a:t>2</a:t>
            </a:r>
            <a:endParaRPr lang="en-US" sz="3200" dirty="0"/>
          </a:p>
          <a:p>
            <a:pPr algn="l"/>
            <a:r>
              <a:rPr lang="en-US" dirty="0"/>
              <a:t>Ryan Tenges – </a:t>
            </a:r>
            <a:r>
              <a:rPr lang="en-US" dirty="0" smtClean="0"/>
              <a:t>(502) 223-6750</a:t>
            </a:r>
            <a:endParaRPr lang="en-US" dirty="0"/>
          </a:p>
          <a:p>
            <a:pPr lvl="1" algn="l"/>
            <a:r>
              <a:rPr lang="en-US" sz="3200" dirty="0"/>
              <a:t>Districts 3, 7, 8, and 9</a:t>
            </a:r>
          </a:p>
          <a:p>
            <a:pPr algn="l"/>
            <a:r>
              <a:rPr lang="en-US" dirty="0"/>
              <a:t>Dana Robbins – </a:t>
            </a:r>
            <a:r>
              <a:rPr lang="en-US" dirty="0" smtClean="0"/>
              <a:t>(502) 223-6757</a:t>
            </a:r>
            <a:endParaRPr lang="en-US" dirty="0"/>
          </a:p>
          <a:p>
            <a:pPr lvl="1" algn="l"/>
            <a:r>
              <a:rPr lang="en-US" sz="3200" dirty="0"/>
              <a:t>Districts 4, 10, and 12</a:t>
            </a:r>
          </a:p>
          <a:p>
            <a:pPr algn="l"/>
            <a:r>
              <a:rPr lang="en-US" dirty="0" smtClean="0"/>
              <a:t>Michael </a:t>
            </a:r>
            <a:r>
              <a:rPr lang="en-US" dirty="0"/>
              <a:t>Loyselle – (502) 223-6748</a:t>
            </a:r>
          </a:p>
          <a:p>
            <a:pPr lvl="1" algn="l"/>
            <a:r>
              <a:rPr lang="en-US" sz="3200" dirty="0"/>
              <a:t>Districts 5, 6, and </a:t>
            </a:r>
            <a:r>
              <a:rPr lang="en-US" sz="3200" dirty="0" smtClean="0"/>
              <a:t>11</a:t>
            </a:r>
            <a:endParaRPr lang="en-US" sz="3200" dirty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6" name="Title 3"/>
          <p:cNvSpPr txBox="1">
            <a:spLocks/>
          </p:cNvSpPr>
          <p:nvPr/>
        </p:nvSpPr>
        <p:spPr>
          <a:xfrm>
            <a:off x="1295400" y="-76200"/>
            <a:ext cx="693420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lang="en-US" sz="4400" kern="120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FHWA</a:t>
            </a:r>
          </a:p>
          <a:p>
            <a:r>
              <a:rPr lang="en-US" dirty="0" smtClean="0"/>
              <a:t>Design </a:t>
            </a:r>
            <a:r>
              <a:rPr lang="en-US" dirty="0"/>
              <a:t>Assignments</a:t>
            </a:r>
          </a:p>
        </p:txBody>
      </p:sp>
    </p:spTree>
    <p:extLst>
      <p:ext uri="{BB962C8B-B14F-4D97-AF65-F5344CB8AC3E}">
        <p14:creationId xmlns:p14="http://schemas.microsoft.com/office/powerpoint/2010/main" val="16279836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7800" y="1692277"/>
            <a:ext cx="6476999" cy="4632324"/>
          </a:xfrm>
          <a:prstGeom prst="rect">
            <a:avLst/>
          </a:prstGeom>
        </p:spPr>
      </p:pic>
      <p:sp>
        <p:nvSpPr>
          <p:cNvPr id="8" name="Title 3"/>
          <p:cNvSpPr txBox="1">
            <a:spLocks/>
          </p:cNvSpPr>
          <p:nvPr/>
        </p:nvSpPr>
        <p:spPr>
          <a:xfrm>
            <a:off x="1295400" y="-76200"/>
            <a:ext cx="693420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lang="en-US" sz="4400" kern="120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FHWA</a:t>
            </a:r>
          </a:p>
          <a:p>
            <a:r>
              <a:rPr lang="en-US" dirty="0" smtClean="0"/>
              <a:t>Division </a:t>
            </a:r>
            <a:r>
              <a:rPr lang="en-US" dirty="0"/>
              <a:t>Assignments</a:t>
            </a:r>
          </a:p>
        </p:txBody>
      </p:sp>
    </p:spTree>
    <p:extLst>
      <p:ext uri="{BB962C8B-B14F-4D97-AF65-F5344CB8AC3E}">
        <p14:creationId xmlns:p14="http://schemas.microsoft.com/office/powerpoint/2010/main" val="8323805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228600" y="1676400"/>
            <a:ext cx="8839200" cy="4495800"/>
          </a:xfrm>
        </p:spPr>
        <p:txBody>
          <a:bodyPr>
            <a:normAutofit/>
          </a:bodyPr>
          <a:lstStyle/>
          <a:p>
            <a:pPr algn="l"/>
            <a:r>
              <a:rPr lang="en-US" sz="2200" dirty="0" smtClean="0"/>
              <a:t>John Ballantyne – </a:t>
            </a:r>
            <a:r>
              <a:rPr lang="en-US" sz="2200" dirty="0"/>
              <a:t>(502) </a:t>
            </a:r>
            <a:r>
              <a:rPr lang="en-US" sz="2200" dirty="0" smtClean="0"/>
              <a:t>223-6747</a:t>
            </a:r>
          </a:p>
          <a:p>
            <a:pPr lvl="1" algn="l"/>
            <a:r>
              <a:rPr lang="en-US" sz="2200" dirty="0" smtClean="0"/>
              <a:t>Program Delivery Team Leader</a:t>
            </a:r>
            <a:endParaRPr lang="en-US" sz="2200" dirty="0"/>
          </a:p>
          <a:p>
            <a:pPr algn="l"/>
            <a:r>
              <a:rPr lang="en-US" sz="2200" dirty="0" smtClean="0"/>
              <a:t>Bernadette Dupont  </a:t>
            </a:r>
            <a:r>
              <a:rPr lang="en-US" sz="2200" dirty="0"/>
              <a:t>– (502) </a:t>
            </a:r>
            <a:r>
              <a:rPr lang="en-US" sz="2200" dirty="0" smtClean="0"/>
              <a:t>223-6729</a:t>
            </a:r>
            <a:endParaRPr lang="en-US" sz="2200" dirty="0"/>
          </a:p>
          <a:p>
            <a:pPr lvl="1" algn="l"/>
            <a:r>
              <a:rPr lang="en-US" sz="2200" dirty="0" smtClean="0"/>
              <a:t>MPOs: Cincinnati, Elizabethtown, </a:t>
            </a:r>
          </a:p>
          <a:p>
            <a:pPr lvl="1" algn="l"/>
            <a:r>
              <a:rPr lang="en-US" sz="2200" dirty="0" smtClean="0"/>
              <a:t>Henderson, Owensboro, Lexington</a:t>
            </a:r>
            <a:endParaRPr lang="en-US" sz="2200" dirty="0"/>
          </a:p>
          <a:p>
            <a:pPr algn="l"/>
            <a:r>
              <a:rPr lang="en-US" sz="2200" dirty="0" smtClean="0"/>
              <a:t>Greg Rawlings </a:t>
            </a:r>
            <a:r>
              <a:rPr lang="en-US" sz="2200" dirty="0"/>
              <a:t>– </a:t>
            </a:r>
            <a:r>
              <a:rPr lang="en-US" sz="2200" dirty="0" smtClean="0"/>
              <a:t>(502) 223-6728</a:t>
            </a:r>
            <a:endParaRPr lang="en-US" sz="2200" dirty="0"/>
          </a:p>
          <a:p>
            <a:pPr lvl="1" algn="l"/>
            <a:r>
              <a:rPr lang="en-US" sz="2200" dirty="0" smtClean="0"/>
              <a:t>MPOs: Louisville, Bowling Green, Ashland, </a:t>
            </a:r>
          </a:p>
          <a:p>
            <a:pPr lvl="1" algn="l"/>
            <a:r>
              <a:rPr lang="en-US" sz="2200" dirty="0" smtClean="0"/>
              <a:t>Clarksville</a:t>
            </a:r>
            <a:endParaRPr lang="en-US" sz="2200" dirty="0"/>
          </a:p>
          <a:p>
            <a:pPr algn="l"/>
            <a:r>
              <a:rPr lang="en-US" sz="2200" dirty="0" smtClean="0"/>
              <a:t>Eric </a:t>
            </a:r>
            <a:r>
              <a:rPr lang="en-US" sz="2200" dirty="0" err="1" smtClean="0"/>
              <a:t>Rothermel</a:t>
            </a:r>
            <a:r>
              <a:rPr lang="en-US" sz="2200" dirty="0" smtClean="0"/>
              <a:t> </a:t>
            </a:r>
          </a:p>
          <a:p>
            <a:pPr algn="l"/>
            <a:r>
              <a:rPr lang="en-US" sz="2200" dirty="0" smtClean="0"/>
              <a:t>	Environmental: Statewide</a:t>
            </a:r>
          </a:p>
          <a:p>
            <a:pPr lvl="1" algn="l"/>
            <a:endParaRPr lang="en-US" sz="2200" dirty="0" smtClean="0"/>
          </a:p>
        </p:txBody>
      </p:sp>
      <p:sp>
        <p:nvSpPr>
          <p:cNvPr id="6" name="Title 3"/>
          <p:cNvSpPr txBox="1">
            <a:spLocks/>
          </p:cNvSpPr>
          <p:nvPr/>
        </p:nvSpPr>
        <p:spPr>
          <a:xfrm>
            <a:off x="1295400" y="-76200"/>
            <a:ext cx="693420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lang="en-US" sz="4400" kern="120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FHWA </a:t>
            </a:r>
          </a:p>
          <a:p>
            <a:r>
              <a:rPr lang="en-US" dirty="0" smtClean="0"/>
              <a:t>Planning &amp; Environment Assignments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72435" y="1905000"/>
            <a:ext cx="2883894" cy="41966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3" name="Straight Arrow Connector 2"/>
          <p:cNvCxnSpPr/>
          <p:nvPr/>
        </p:nvCxnSpPr>
        <p:spPr>
          <a:xfrm flipV="1">
            <a:off x="2133600" y="4800600"/>
            <a:ext cx="3429000" cy="304800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56366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1295400" y="-76200"/>
            <a:ext cx="6934200" cy="1470025"/>
          </a:xfrm>
        </p:spPr>
        <p:txBody>
          <a:bodyPr/>
          <a:lstStyle/>
          <a:p>
            <a:r>
              <a:rPr lang="en-US" dirty="0" smtClean="0"/>
              <a:t>Topics</a:t>
            </a: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1752600" y="2209800"/>
            <a:ext cx="7162800" cy="3124200"/>
          </a:xfrm>
        </p:spPr>
        <p:txBody>
          <a:bodyPr>
            <a:normAutofit/>
          </a:bodyPr>
          <a:lstStyle/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dirty="0" smtClean="0"/>
              <a:t>FHWA staff </a:t>
            </a:r>
            <a:r>
              <a:rPr lang="en-US" dirty="0" smtClean="0"/>
              <a:t>assignments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b="1" dirty="0" smtClean="0"/>
              <a:t>FHWA Process reviews</a:t>
            </a:r>
            <a:endParaRPr lang="en-US" b="1" dirty="0" smtClean="0"/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dirty="0" smtClean="0"/>
              <a:t>EDC-4 </a:t>
            </a:r>
            <a:r>
              <a:rPr lang="en-US" dirty="0"/>
              <a:t>initiatives being considered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dirty="0"/>
              <a:t>Status of Transportation Performance Management / Measures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995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FHWA Process Reviews for 2016/2017</a:t>
            </a:r>
          </a:p>
          <a:p>
            <a:pPr lvl="1"/>
            <a:r>
              <a:rPr lang="en-US" dirty="0" smtClean="0"/>
              <a:t>Project Closeout</a:t>
            </a:r>
          </a:p>
          <a:p>
            <a:pPr lvl="1"/>
            <a:r>
              <a:rPr lang="en-US" dirty="0" smtClean="0"/>
              <a:t>DBE Commercially Useful Function (CUF)</a:t>
            </a:r>
          </a:p>
          <a:p>
            <a:pPr lvl="1"/>
            <a:r>
              <a:rPr lang="en-US" dirty="0"/>
              <a:t>LPA Construction Authorization </a:t>
            </a:r>
            <a:r>
              <a:rPr lang="en-US" dirty="0" smtClean="0"/>
              <a:t>Process</a:t>
            </a:r>
          </a:p>
          <a:p>
            <a:pPr lvl="1"/>
            <a:r>
              <a:rPr lang="en-US" dirty="0" smtClean="0"/>
              <a:t>KYTC </a:t>
            </a:r>
            <a:r>
              <a:rPr lang="en-US" dirty="0"/>
              <a:t>encroachment </a:t>
            </a:r>
            <a:r>
              <a:rPr lang="en-US" dirty="0" smtClean="0"/>
              <a:t>Permit Process</a:t>
            </a:r>
          </a:p>
          <a:p>
            <a:pPr lvl="1"/>
            <a:r>
              <a:rPr lang="en-US" dirty="0" smtClean="0"/>
              <a:t>HSIP </a:t>
            </a:r>
          </a:p>
          <a:p>
            <a:pPr lvl="1"/>
            <a:r>
              <a:rPr lang="en-US" dirty="0" smtClean="0"/>
              <a:t>Pavement Life 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FHWA Process Reviews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554783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1295400" y="-76200"/>
            <a:ext cx="6934200" cy="1470025"/>
          </a:xfrm>
        </p:spPr>
        <p:txBody>
          <a:bodyPr/>
          <a:lstStyle/>
          <a:p>
            <a:r>
              <a:rPr lang="en-US" dirty="0" smtClean="0"/>
              <a:t>Topics</a:t>
            </a: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1752600" y="2209800"/>
            <a:ext cx="7162800" cy="3124200"/>
          </a:xfrm>
        </p:spPr>
        <p:txBody>
          <a:bodyPr>
            <a:normAutofit/>
          </a:bodyPr>
          <a:lstStyle/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dirty="0" smtClean="0"/>
              <a:t>FHWA staff </a:t>
            </a:r>
            <a:r>
              <a:rPr lang="en-US" dirty="0" smtClean="0"/>
              <a:t>assignments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dirty="0" smtClean="0"/>
              <a:t>FHWA Process reviews</a:t>
            </a:r>
            <a:endParaRPr lang="en-US" dirty="0" smtClean="0"/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b="1" dirty="0" smtClean="0"/>
              <a:t>EDC-4 </a:t>
            </a:r>
            <a:r>
              <a:rPr lang="en-US" b="1" dirty="0"/>
              <a:t>initiatives being considered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dirty="0"/>
              <a:t>Status of Transportation Performance Management / Measures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995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1295400" y="-76200"/>
            <a:ext cx="6934200" cy="1470025"/>
          </a:xfrm>
        </p:spPr>
        <p:txBody>
          <a:bodyPr/>
          <a:lstStyle/>
          <a:p>
            <a:pPr marL="457200" indent="-457200"/>
            <a:r>
              <a:rPr lang="en-US" dirty="0"/>
              <a:t>EDC-4 </a:t>
            </a:r>
            <a:r>
              <a:rPr lang="en-US" dirty="0" smtClean="0"/>
              <a:t>Initiatives Being Considered</a:t>
            </a: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838200" y="1676400"/>
            <a:ext cx="8077200" cy="4432438"/>
          </a:xfrm>
        </p:spPr>
        <p:txBody>
          <a:bodyPr>
            <a:normAutofit fontScale="70000" lnSpcReduction="20000"/>
          </a:bodyPr>
          <a:lstStyle/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3600" dirty="0" smtClean="0"/>
              <a:t>KYTC considering new round of EDC-4 initiatives</a:t>
            </a:r>
          </a:p>
          <a:p>
            <a:pPr marL="914400" lvl="1" indent="-457200" algn="l">
              <a:buFont typeface="Arial" panose="020B0604020202020204" pitchFamily="34" charset="0"/>
              <a:buChar char="•"/>
            </a:pPr>
            <a:r>
              <a:rPr lang="en-US" sz="3100" dirty="0" smtClean="0"/>
              <a:t>Automated Traffic Signal Performance Measures (ATSPMs)</a:t>
            </a:r>
          </a:p>
          <a:p>
            <a:pPr marL="914400" lvl="1" indent="-457200" algn="l">
              <a:buFont typeface="Arial" panose="020B0604020202020204" pitchFamily="34" charset="0"/>
              <a:buChar char="•"/>
            </a:pPr>
            <a:r>
              <a:rPr lang="en-US" sz="3100" dirty="0" smtClean="0"/>
              <a:t>Collaborative Hydraulics</a:t>
            </a:r>
          </a:p>
          <a:p>
            <a:pPr marL="914400" lvl="1" indent="-457200" algn="l">
              <a:buFont typeface="Arial" panose="020B0604020202020204" pitchFamily="34" charset="0"/>
              <a:buChar char="•"/>
            </a:pPr>
            <a:r>
              <a:rPr lang="en-US" sz="3100" dirty="0" smtClean="0"/>
              <a:t>Community Connections</a:t>
            </a:r>
          </a:p>
          <a:p>
            <a:pPr marL="914400" lvl="1" indent="-457200" algn="l">
              <a:buFont typeface="Arial" panose="020B0604020202020204" pitchFamily="34" charset="0"/>
              <a:buChar char="•"/>
            </a:pPr>
            <a:r>
              <a:rPr lang="en-US" sz="3100" dirty="0" smtClean="0"/>
              <a:t>Data-Driven Safety Analysis (DDSA)</a:t>
            </a:r>
          </a:p>
          <a:p>
            <a:pPr marL="914400" lvl="1" indent="-457200" algn="l">
              <a:buFont typeface="Arial" panose="020B0604020202020204" pitchFamily="34" charset="0"/>
              <a:buChar char="•"/>
            </a:pPr>
            <a:r>
              <a:rPr lang="en-US" sz="3100" dirty="0" smtClean="0"/>
              <a:t>e-Construction and Partnering</a:t>
            </a:r>
          </a:p>
          <a:p>
            <a:pPr marL="914400" lvl="1" indent="-457200" algn="l">
              <a:buFont typeface="Arial" panose="020B0604020202020204" pitchFamily="34" charset="0"/>
              <a:buChar char="•"/>
            </a:pPr>
            <a:r>
              <a:rPr lang="en-US" sz="3100" dirty="0" smtClean="0"/>
              <a:t>Integrating NEPA and Permitting</a:t>
            </a:r>
          </a:p>
          <a:p>
            <a:pPr marL="914400" lvl="1" indent="-457200" algn="l">
              <a:buFont typeface="Arial" panose="020B0604020202020204" pitchFamily="34" charset="0"/>
              <a:buChar char="•"/>
            </a:pPr>
            <a:r>
              <a:rPr lang="en-US" sz="3100" dirty="0" smtClean="0"/>
              <a:t>Pavement Preservation</a:t>
            </a:r>
          </a:p>
          <a:p>
            <a:pPr marL="914400" lvl="1" indent="-457200" algn="l">
              <a:buFont typeface="Arial" panose="020B0604020202020204" pitchFamily="34" charset="0"/>
              <a:buChar char="•"/>
            </a:pPr>
            <a:r>
              <a:rPr lang="en-US" sz="3100" dirty="0" smtClean="0"/>
              <a:t>Road Weather Management</a:t>
            </a:r>
          </a:p>
          <a:p>
            <a:pPr marL="914400" lvl="1" indent="-457200" algn="l">
              <a:buFont typeface="Arial" panose="020B0604020202020204" pitchFamily="34" charset="0"/>
              <a:buChar char="•"/>
            </a:pPr>
            <a:r>
              <a:rPr lang="en-US" sz="3100" dirty="0" smtClean="0"/>
              <a:t>Safe Transportation for Every Pedestrian (STEP)</a:t>
            </a:r>
          </a:p>
          <a:p>
            <a:pPr marL="914400" lvl="1" indent="-457200" algn="l">
              <a:buFont typeface="Arial" panose="020B0604020202020204" pitchFamily="34" charset="0"/>
              <a:buChar char="•"/>
            </a:pPr>
            <a:r>
              <a:rPr lang="en-US" sz="3100" dirty="0" smtClean="0"/>
              <a:t>Ultra-High Performance Concrete Connections </a:t>
            </a:r>
          </a:p>
          <a:p>
            <a:pPr marL="914400" lvl="1" indent="-457200" algn="l">
              <a:buFont typeface="Arial" panose="020B0604020202020204" pitchFamily="34" charset="0"/>
              <a:buChar char="•"/>
            </a:pPr>
            <a:r>
              <a:rPr lang="en-US" sz="3100" dirty="0" smtClean="0"/>
              <a:t>Using Data to Improve Traffic Incident Management</a:t>
            </a:r>
            <a:endParaRPr lang="en-US" sz="31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38900" y="5715000"/>
            <a:ext cx="24765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337921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CAP 2014 Kentucky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larity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larity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E0F30E28F43D84881B1E447717B93F8" ma:contentTypeVersion="7" ma:contentTypeDescription="Create a new document." ma:contentTypeScope="" ma:versionID="b748e49c15c57adbcf31b8296ec0e051">
  <xsd:schema xmlns:xsd="http://www.w3.org/2001/XMLSchema" xmlns:xs="http://www.w3.org/2001/XMLSchema" xmlns:p="http://schemas.microsoft.com/office/2006/metadata/properties" xmlns:ns2="b47a5aad-adfb-4dac-9d3f-47090e67d565" targetNamespace="http://schemas.microsoft.com/office/2006/metadata/properties" ma:root="true" ma:fieldsID="10e404f992e9072f4276d4f787b18ba3" ns2:_="">
    <xsd:import namespace="b47a5aad-adfb-4dac-9d3f-47090e67d565"/>
    <xsd:element name="properties">
      <xsd:complexType>
        <xsd:sequence>
          <xsd:element name="documentManagement">
            <xsd:complexType>
              <xsd:all>
                <xsd:element ref="ns2:Speakers" minOccurs="0"/>
                <xsd:element ref="ns2:Day" minOccurs="0"/>
                <xsd:element ref="ns2:Year" minOccurs="0"/>
                <xsd:element ref="ns2:Sec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47a5aad-adfb-4dac-9d3f-47090e67d565" elementFormDefault="qualified">
    <xsd:import namespace="http://schemas.microsoft.com/office/2006/documentManagement/types"/>
    <xsd:import namespace="http://schemas.microsoft.com/office/infopath/2007/PartnerControls"/>
    <xsd:element name="Speakers" ma:index="4" nillable="true" ma:displayName="Speakers" ma:internalName="Speakers" ma:readOnly="false">
      <xsd:simpleType>
        <xsd:restriction base="dms:Note">
          <xsd:maxLength value="255"/>
        </xsd:restriction>
      </xsd:simpleType>
    </xsd:element>
    <xsd:element name="Day" ma:index="5" nillable="true" ma:displayName="Day" ma:internalName="Day" ma:readOnly="false">
      <xsd:simpleType>
        <xsd:restriction base="dms:Text">
          <xsd:maxLength value="255"/>
        </xsd:restriction>
      </xsd:simpleType>
    </xsd:element>
    <xsd:element name="Year" ma:index="6" nillable="true" ma:displayName="Year" ma:internalName="Year" ma:readOnly="false">
      <xsd:simpleType>
        <xsd:restriction base="dms:Text">
          <xsd:maxLength value="255"/>
        </xsd:restriction>
      </xsd:simpleType>
    </xsd:element>
    <xsd:element name="Section" ma:index="7" nillable="true" ma:displayName="Section" ma:internalName="Section" ma:readOnly="false">
      <xsd:simpleType>
        <xsd:restriction base="dms:Text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8" ma:displayName="Content Type"/>
        <xsd:element ref="dc:title" minOccurs="0" maxOccurs="1" ma:index="3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peakers xmlns="b47a5aad-adfb-4dac-9d3f-47090e67d565">Ryan Watts, Allen Blair</Speakers>
    <Year xmlns="b47a5aad-adfb-4dac-9d3f-47090e67d565">2016</Year>
    <Section xmlns="b47a5aad-adfb-4dac-9d3f-47090e67d565">General</Section>
    <Day xmlns="b47a5aad-adfb-4dac-9d3f-47090e67d565">Tuesday</Day>
  </documentManagement>
</p:properties>
</file>

<file path=customXml/itemProps1.xml><?xml version="1.0" encoding="utf-8"?>
<ds:datastoreItem xmlns:ds="http://schemas.openxmlformats.org/officeDocument/2006/customXml" ds:itemID="{69CB7699-C9EE-47F0-8EC4-626FF6210CCA}"/>
</file>

<file path=customXml/itemProps2.xml><?xml version="1.0" encoding="utf-8"?>
<ds:datastoreItem xmlns:ds="http://schemas.openxmlformats.org/officeDocument/2006/customXml" ds:itemID="{E9CED60A-8BE9-4AF5-9395-83EC6CD0DF2C}"/>
</file>

<file path=customXml/itemProps3.xml><?xml version="1.0" encoding="utf-8"?>
<ds:datastoreItem xmlns:ds="http://schemas.openxmlformats.org/officeDocument/2006/customXml" ds:itemID="{A956B585-F0B4-407A-9124-F09B8311C2F5}"/>
</file>

<file path=docProps/app.xml><?xml version="1.0" encoding="utf-8"?>
<Properties xmlns="http://schemas.openxmlformats.org/officeDocument/2006/extended-properties" xmlns:vt="http://schemas.openxmlformats.org/officeDocument/2006/docPropsVTypes">
  <Template>CAP 2014 Kentucky</Template>
  <TotalTime>313</TotalTime>
  <Words>427</Words>
  <Application>Microsoft Office PowerPoint</Application>
  <PresentationFormat>On-screen Show (4:3)</PresentationFormat>
  <Paragraphs>120</Paragraphs>
  <Slides>13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13</vt:i4>
      </vt:variant>
    </vt:vector>
  </HeadingPairs>
  <TitlesOfParts>
    <vt:vector size="15" baseType="lpstr">
      <vt:lpstr>CAP 2014 Kentucky</vt:lpstr>
      <vt:lpstr>Clarity</vt:lpstr>
      <vt:lpstr>PowerPoint Presentation</vt:lpstr>
      <vt:lpstr>Topics</vt:lpstr>
      <vt:lpstr>PowerPoint Presentation</vt:lpstr>
      <vt:lpstr>PowerPoint Presentation</vt:lpstr>
      <vt:lpstr>PowerPoint Presentation</vt:lpstr>
      <vt:lpstr>Topics</vt:lpstr>
      <vt:lpstr>FHWA Process Reviews</vt:lpstr>
      <vt:lpstr>Topics</vt:lpstr>
      <vt:lpstr>EDC-4 Initiatives Being Considered</vt:lpstr>
      <vt:lpstr>Topics</vt:lpstr>
      <vt:lpstr>PowerPoint Presentation</vt:lpstr>
      <vt:lpstr>PowerPoint Presentation</vt:lpstr>
      <vt:lpstr>PowerPoint Presentation</vt:lpstr>
    </vt:vector>
  </TitlesOfParts>
  <Company>DOT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Cash Flow Management</dc:title>
  <dc:creator>Thomas, Duane (FHWA)</dc:creator>
  <cp:lastModifiedBy>Mills, Steve (FHWA)</cp:lastModifiedBy>
  <cp:revision>24</cp:revision>
  <cp:lastPrinted>2016-09-06T12:55:56Z</cp:lastPrinted>
  <dcterms:created xsi:type="dcterms:W3CDTF">2014-04-23T16:01:46Z</dcterms:created>
  <dcterms:modified xsi:type="dcterms:W3CDTF">2016-09-06T14:12:12Z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0x0101009E0F30E28F43D84881B1E447717B93F8</vt:lpwstr>
  </property>
</Properties>
</file>